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88" r:id="rId5"/>
    <p:sldId id="273" r:id="rId6"/>
    <p:sldId id="289" r:id="rId7"/>
    <p:sldId id="291" r:id="rId8"/>
    <p:sldId id="267" r:id="rId9"/>
    <p:sldId id="292" r:id="rId10"/>
    <p:sldId id="293" r:id="rId11"/>
    <p:sldId id="294" r:id="rId12"/>
    <p:sldId id="299" r:id="rId13"/>
    <p:sldId id="306" r:id="rId14"/>
    <p:sldId id="303" r:id="rId15"/>
    <p:sldId id="304" r:id="rId16"/>
    <p:sldId id="301" r:id="rId17"/>
    <p:sldId id="298" r:id="rId18"/>
    <p:sldId id="305" r:id="rId19"/>
    <p:sldId id="275" r:id="rId20"/>
    <p:sldId id="2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859406-1D69-4710-97EC-BB4E76B626D3}" v="2" dt="2025-04-16T15:03:34.192"/>
    <p1510:client id="{B956EC3D-1C19-8B23-A0D7-45193DF52C86}" v="2" dt="2025-04-16T14:51:18.98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94" autoAdjust="0"/>
  </p:normalViewPr>
  <p:slideViewPr>
    <p:cSldViewPr snapToGrid="0">
      <p:cViewPr varScale="1">
        <p:scale>
          <a:sx n="74" d="100"/>
          <a:sy n="74" d="100"/>
        </p:scale>
        <p:origin x="127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4/17/2025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4/17/2025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4/17/2025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7E3682-B8F1-261D-52AC-F34C2845378B}"/>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Data Centre Digital Twins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with</a:t>
            </a:r>
            <a:r>
              <a:rPr lang="en-US" dirty="0">
                <a:latin typeface="Times New Roman" panose="02020603050405020304" pitchFamily="18" charset="0"/>
                <a:cs typeface="Times New Roman" panose="02020603050405020304" pitchFamily="18" charset="0"/>
              </a:rPr>
              <a:t> Reinforcement Learning</a:t>
            </a:r>
            <a:endParaRPr lang="en-IN" dirty="0"/>
          </a:p>
        </p:txBody>
      </p:sp>
      <p:sp>
        <p:nvSpPr>
          <p:cNvPr id="5" name="Rectangle 4">
            <a:extLst>
              <a:ext uri="{FF2B5EF4-FFF2-40B4-BE49-F238E27FC236}">
                <a16:creationId xmlns:a16="http://schemas.microsoft.com/office/drawing/2014/main" id="{D1F593F7-3555-6504-5195-B2ADAE87BD5E}"/>
              </a:ext>
            </a:extLst>
          </p:cNvPr>
          <p:cNvSpPr/>
          <p:nvPr/>
        </p:nvSpPr>
        <p:spPr>
          <a:xfrm>
            <a:off x="1064232" y="5437238"/>
            <a:ext cx="1936363"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B-GROUP-19</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87019C-0CEC-97CF-1F9E-CA31589342B0}"/>
              </a:ext>
            </a:extLst>
          </p:cNvPr>
          <p:cNvSpPr txBox="1"/>
          <p:nvPr/>
        </p:nvSpPr>
        <p:spPr>
          <a:xfrm>
            <a:off x="480578" y="404612"/>
            <a:ext cx="10086975" cy="5109091"/>
          </a:xfrm>
          <a:prstGeom prst="rect">
            <a:avLst/>
          </a:prstGeom>
          <a:noFill/>
        </p:spPr>
        <p:txBody>
          <a:bodyPr wrap="square">
            <a:spAutoFit/>
          </a:bodyPr>
          <a:lstStyle/>
          <a:p>
            <a:r>
              <a:rPr lang="en-IN" sz="2800" dirty="0">
                <a:latin typeface="+mj-lt"/>
              </a:rPr>
              <a:t>Steps:</a:t>
            </a:r>
          </a:p>
          <a:p>
            <a:endParaRPr lang="en-IN" dirty="0"/>
          </a:p>
          <a:p>
            <a:pPr marL="342900" indent="-342900">
              <a:buAutoNum type="arabicPeriod"/>
            </a:pPr>
            <a:r>
              <a:rPr lang="en-IN" sz="2000" dirty="0">
                <a:latin typeface="Abadi" panose="020B0604020104020204" pitchFamily="34" charset="0"/>
              </a:rPr>
              <a:t>Downloaded the ASHRAE dataset from Kaggle and computed the baseline energy and carbon footprint.</a:t>
            </a:r>
          </a:p>
          <a:p>
            <a:pPr marL="342900" indent="-342900">
              <a:buAutoNum type="arabicPeriod"/>
            </a:pPr>
            <a:endParaRPr lang="en-IN" sz="2000" dirty="0">
              <a:latin typeface="Abadi" panose="020B0604020104020204" pitchFamily="34" charset="0"/>
            </a:endParaRPr>
          </a:p>
          <a:p>
            <a:pPr marL="342900" indent="-342900">
              <a:buAutoNum type="arabicPeriod"/>
            </a:pPr>
            <a:r>
              <a:rPr lang="en-IN" sz="2000" dirty="0">
                <a:latin typeface="Abadi" panose="020B0604020104020204" pitchFamily="34" charset="0"/>
              </a:rPr>
              <a:t> Defined a custom Gym environment simulating a Data </a:t>
            </a:r>
            <a:r>
              <a:rPr lang="en-IN" sz="2000" dirty="0" err="1">
                <a:latin typeface="Abadi" panose="020B0604020104020204" pitchFamily="34" charset="0"/>
              </a:rPr>
              <a:t>Center</a:t>
            </a:r>
            <a:r>
              <a:rPr lang="en-IN" sz="2000" dirty="0">
                <a:latin typeface="Abadi" panose="020B0604020104020204" pitchFamily="34" charset="0"/>
              </a:rPr>
              <a:t> Digital Twin with temperature, server load, and carbon intensity as state variables.</a:t>
            </a:r>
          </a:p>
          <a:p>
            <a:pPr marL="342900" indent="-342900">
              <a:buAutoNum type="arabicPeriod"/>
            </a:pPr>
            <a:endParaRPr lang="en-IN" sz="2000" dirty="0">
              <a:latin typeface="Abadi" panose="020B0604020104020204" pitchFamily="34" charset="0"/>
            </a:endParaRPr>
          </a:p>
          <a:p>
            <a:pPr marL="342900" indent="-342900">
              <a:buAutoNum type="arabicPeriod"/>
            </a:pPr>
            <a:r>
              <a:rPr lang="en-IN" sz="2000" dirty="0">
                <a:latin typeface="Abadi" panose="020B0604020104020204" pitchFamily="34" charset="0"/>
              </a:rPr>
              <a:t> Built the MADDPG agent using Actor-Critic architecture with neural networks in </a:t>
            </a:r>
            <a:r>
              <a:rPr lang="en-IN" sz="2000" dirty="0" err="1">
                <a:latin typeface="Abadi" panose="020B0604020104020204" pitchFamily="34" charset="0"/>
              </a:rPr>
              <a:t>PyTorch</a:t>
            </a:r>
            <a:r>
              <a:rPr lang="en-IN" sz="2000" dirty="0">
                <a:latin typeface="Abadi" panose="020B0604020104020204" pitchFamily="34" charset="0"/>
              </a:rPr>
              <a:t>.</a:t>
            </a:r>
          </a:p>
          <a:p>
            <a:pPr marL="342900" indent="-342900">
              <a:buAutoNum type="arabicPeriod"/>
            </a:pPr>
            <a:endParaRPr lang="en-IN" sz="2000" dirty="0">
              <a:latin typeface="Abadi" panose="020B0604020104020204" pitchFamily="34" charset="0"/>
            </a:endParaRPr>
          </a:p>
          <a:p>
            <a:pPr marL="342900" indent="-342900">
              <a:buAutoNum type="arabicPeriod"/>
            </a:pPr>
            <a:r>
              <a:rPr lang="en-IN" sz="2000" dirty="0">
                <a:latin typeface="Abadi" panose="020B0604020104020204" pitchFamily="34" charset="0"/>
              </a:rPr>
              <a:t> Trained the agent in the custom environment to minimize energy usage and carbon emissions while maintaining safe temperature conditions.</a:t>
            </a:r>
          </a:p>
          <a:p>
            <a:pPr marL="342900" indent="-342900">
              <a:buAutoNum type="arabicPeriod"/>
            </a:pPr>
            <a:endParaRPr lang="en-IN" sz="2000" dirty="0">
              <a:latin typeface="Abadi" panose="020B0604020104020204" pitchFamily="34" charset="0"/>
            </a:endParaRPr>
          </a:p>
          <a:p>
            <a:pPr marL="342900" indent="-342900">
              <a:buAutoNum type="arabicPeriod"/>
            </a:pPr>
            <a:r>
              <a:rPr lang="en-IN" sz="2000" dirty="0">
                <a:latin typeface="Abadi" panose="020B0604020104020204" pitchFamily="34" charset="0"/>
              </a:rPr>
              <a:t> Evaluated performance against PPO (Single-Agent) and ASHRAE baseline and visualized results using line plots.</a:t>
            </a:r>
          </a:p>
        </p:txBody>
      </p:sp>
    </p:spTree>
    <p:extLst>
      <p:ext uri="{BB962C8B-B14F-4D97-AF65-F5344CB8AC3E}">
        <p14:creationId xmlns:p14="http://schemas.microsoft.com/office/powerpoint/2010/main" val="151573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EB0C-35B2-8968-1CEF-652D4E1571F4}"/>
              </a:ext>
            </a:extLst>
          </p:cNvPr>
          <p:cNvSpPr>
            <a:spLocks noGrp="1"/>
          </p:cNvSpPr>
          <p:nvPr>
            <p:ph type="title"/>
          </p:nvPr>
        </p:nvSpPr>
        <p:spPr/>
        <p:txBody>
          <a:bodyPr/>
          <a:lstStyle/>
          <a:p>
            <a:r>
              <a:rPr lang="en-IN" i="1" dirty="0">
                <a:effectLst>
                  <a:outerShdw blurRad="38100" dist="38100" dir="2700000" algn="tl">
                    <a:srgbClr val="000000">
                      <a:alpha val="43137"/>
                    </a:srgbClr>
                  </a:outerShdw>
                </a:effectLst>
                <a:latin typeface="Algerian" panose="04020705040A02060702" pitchFamily="82" charset="0"/>
              </a:rPr>
              <a:t>RESULTS</a:t>
            </a:r>
            <a:r>
              <a:rPr lang="en-IN" dirty="0">
                <a:latin typeface="Algerian" panose="04020705040A02060702" pitchFamily="82" charset="0"/>
              </a:rPr>
              <a:t> &amp; ANALYSIS :</a:t>
            </a:r>
          </a:p>
        </p:txBody>
      </p:sp>
      <p:graphicFrame>
        <p:nvGraphicFramePr>
          <p:cNvPr id="5" name="Table 4">
            <a:extLst>
              <a:ext uri="{FF2B5EF4-FFF2-40B4-BE49-F238E27FC236}">
                <a16:creationId xmlns:a16="http://schemas.microsoft.com/office/drawing/2014/main" id="{E2CDCF03-FD5D-2AF1-A2EE-1E6ECE003F64}"/>
              </a:ext>
            </a:extLst>
          </p:cNvPr>
          <p:cNvGraphicFramePr>
            <a:graphicFrameLocks noGrp="1"/>
          </p:cNvGraphicFramePr>
          <p:nvPr>
            <p:extLst>
              <p:ext uri="{D42A27DB-BD31-4B8C-83A1-F6EECF244321}">
                <p14:modId xmlns:p14="http://schemas.microsoft.com/office/powerpoint/2010/main" val="1277806958"/>
              </p:ext>
            </p:extLst>
          </p:nvPr>
        </p:nvGraphicFramePr>
        <p:xfrm>
          <a:off x="2612517" y="2294257"/>
          <a:ext cx="8393430" cy="2559338"/>
        </p:xfrm>
        <a:graphic>
          <a:graphicData uri="http://schemas.openxmlformats.org/drawingml/2006/table">
            <a:tbl>
              <a:tblPr firstRow="1" bandRow="1">
                <a:tableStyleId>{72833802-FEF1-4C79-8D5D-14CF1EAF98D9}</a:tableStyleId>
              </a:tblPr>
              <a:tblGrid>
                <a:gridCol w="2297430">
                  <a:extLst>
                    <a:ext uri="{9D8B030D-6E8A-4147-A177-3AD203B41FA5}">
                      <a16:colId xmlns:a16="http://schemas.microsoft.com/office/drawing/2014/main" val="3924718730"/>
                    </a:ext>
                  </a:extLst>
                </a:gridCol>
                <a:gridCol w="2046769">
                  <a:extLst>
                    <a:ext uri="{9D8B030D-6E8A-4147-A177-3AD203B41FA5}">
                      <a16:colId xmlns:a16="http://schemas.microsoft.com/office/drawing/2014/main" val="2165853474"/>
                    </a:ext>
                  </a:extLst>
                </a:gridCol>
                <a:gridCol w="2017231">
                  <a:extLst>
                    <a:ext uri="{9D8B030D-6E8A-4147-A177-3AD203B41FA5}">
                      <a16:colId xmlns:a16="http://schemas.microsoft.com/office/drawing/2014/main" val="4226921650"/>
                    </a:ext>
                  </a:extLst>
                </a:gridCol>
                <a:gridCol w="2032000">
                  <a:extLst>
                    <a:ext uri="{9D8B030D-6E8A-4147-A177-3AD203B41FA5}">
                      <a16:colId xmlns:a16="http://schemas.microsoft.com/office/drawing/2014/main" val="261923284"/>
                    </a:ext>
                  </a:extLst>
                </a:gridCol>
              </a:tblGrid>
              <a:tr h="566572">
                <a:tc>
                  <a:txBody>
                    <a:bodyPr/>
                    <a:lstStyle/>
                    <a:p>
                      <a:r>
                        <a:rPr lang="en-IN" dirty="0"/>
                        <a:t>Metric`</a:t>
                      </a:r>
                    </a:p>
                  </a:txBody>
                  <a:tcPr/>
                </a:tc>
                <a:tc>
                  <a:txBody>
                    <a:bodyPr/>
                    <a:lstStyle/>
                    <a:p>
                      <a:r>
                        <a:rPr lang="en-IN" dirty="0"/>
                        <a:t>ASHRAE Baseline</a:t>
                      </a:r>
                    </a:p>
                  </a:txBody>
                  <a:tcPr/>
                </a:tc>
                <a:tc>
                  <a:txBody>
                    <a:bodyPr/>
                    <a:lstStyle/>
                    <a:p>
                      <a:r>
                        <a:rPr lang="en-IN" dirty="0"/>
                        <a:t>PPO</a:t>
                      </a:r>
                    </a:p>
                  </a:txBody>
                  <a:tcPr/>
                </a:tc>
                <a:tc>
                  <a:txBody>
                    <a:bodyPr/>
                    <a:lstStyle/>
                    <a:p>
                      <a:r>
                        <a:rPr lang="en-IN" dirty="0"/>
                        <a:t>MADDPG</a:t>
                      </a:r>
                    </a:p>
                  </a:txBody>
                  <a:tcPr/>
                </a:tc>
                <a:extLst>
                  <a:ext uri="{0D108BD9-81ED-4DB2-BD59-A6C34878D82A}">
                    <a16:rowId xmlns:a16="http://schemas.microsoft.com/office/drawing/2014/main" val="3285596390"/>
                  </a:ext>
                </a:extLst>
              </a:tr>
              <a:tr h="566572">
                <a:tc>
                  <a:txBody>
                    <a:bodyPr/>
                    <a:lstStyle/>
                    <a:p>
                      <a:r>
                        <a:rPr lang="en-IN" dirty="0"/>
                        <a:t>Energy(MWh)</a:t>
                      </a:r>
                    </a:p>
                  </a:txBody>
                  <a:tcPr/>
                </a:tc>
                <a:tc>
                  <a:txBody>
                    <a:bodyPr/>
                    <a:lstStyle/>
                    <a:p>
                      <a:r>
                        <a:rPr lang="en-IN" dirty="0"/>
                        <a:t>28.52</a:t>
                      </a:r>
                    </a:p>
                  </a:txBody>
                  <a:tcPr/>
                </a:tc>
                <a:tc>
                  <a:txBody>
                    <a:bodyPr/>
                    <a:lstStyle/>
                    <a:p>
                      <a:r>
                        <a:rPr lang="en-IN" dirty="0"/>
                        <a:t>26.42</a:t>
                      </a:r>
                    </a:p>
                  </a:txBody>
                  <a:tcPr/>
                </a:tc>
                <a:tc>
                  <a:txBody>
                    <a:bodyPr/>
                    <a:lstStyle/>
                    <a:p>
                      <a:r>
                        <a:rPr lang="en-IN" dirty="0"/>
                        <a:t>~14.83%</a:t>
                      </a:r>
                    </a:p>
                  </a:txBody>
                  <a:tcPr/>
                </a:tc>
                <a:extLst>
                  <a:ext uri="{0D108BD9-81ED-4DB2-BD59-A6C34878D82A}">
                    <a16:rowId xmlns:a16="http://schemas.microsoft.com/office/drawing/2014/main" val="4064169756"/>
                  </a:ext>
                </a:extLst>
              </a:tr>
              <a:tr h="566572">
                <a:tc>
                  <a:txBody>
                    <a:bodyPr/>
                    <a:lstStyle/>
                    <a:p>
                      <a:r>
                        <a:rPr lang="en-IN" dirty="0"/>
                        <a:t>Carbon(TonnesCO2)</a:t>
                      </a:r>
                    </a:p>
                  </a:txBody>
                  <a:tcPr/>
                </a:tc>
                <a:tc>
                  <a:txBody>
                    <a:bodyPr/>
                    <a:lstStyle/>
                    <a:p>
                      <a:r>
                        <a:rPr lang="en-IN" dirty="0"/>
                        <a:t>14,839.00</a:t>
                      </a:r>
                    </a:p>
                  </a:txBody>
                  <a:tcPr/>
                </a:tc>
                <a:tc>
                  <a:txBody>
                    <a:bodyPr/>
                    <a:lstStyle/>
                    <a:p>
                      <a:r>
                        <a:rPr lang="en-IN" dirty="0"/>
                        <a:t>13,726.56</a:t>
                      </a:r>
                    </a:p>
                  </a:txBody>
                  <a:tcPr/>
                </a:tc>
                <a:tc>
                  <a:txBody>
                    <a:bodyPr/>
                    <a:lstStyle/>
                    <a:p>
                      <a:r>
                        <a:rPr lang="en-IN" dirty="0"/>
                        <a:t>~0.77%</a:t>
                      </a:r>
                    </a:p>
                  </a:txBody>
                  <a:tcPr/>
                </a:tc>
                <a:extLst>
                  <a:ext uri="{0D108BD9-81ED-4DB2-BD59-A6C34878D82A}">
                    <a16:rowId xmlns:a16="http://schemas.microsoft.com/office/drawing/2014/main" val="3894976995"/>
                  </a:ext>
                </a:extLst>
              </a:tr>
              <a:tr h="493862">
                <a:tc>
                  <a:txBody>
                    <a:bodyPr/>
                    <a:lstStyle/>
                    <a:p>
                      <a:r>
                        <a:rPr lang="en-IN" dirty="0"/>
                        <a:t>Carbon Reduction(%)</a:t>
                      </a:r>
                    </a:p>
                  </a:txBody>
                  <a:tcPr/>
                </a:tc>
                <a:tc>
                  <a:txBody>
                    <a:bodyPr/>
                    <a:lstStyle/>
                    <a:p>
                      <a:r>
                        <a:rPr lang="en-IN" dirty="0"/>
                        <a:t>0%</a:t>
                      </a:r>
                    </a:p>
                  </a:txBody>
                  <a:tcPr/>
                </a:tc>
                <a:tc>
                  <a:txBody>
                    <a:bodyPr/>
                    <a:lstStyle/>
                    <a:p>
                      <a:r>
                        <a:rPr lang="en-IN" dirty="0"/>
                        <a:t>7.49%</a:t>
                      </a:r>
                    </a:p>
                  </a:txBody>
                  <a:tcPr/>
                </a:tc>
                <a:tc>
                  <a:txBody>
                    <a:bodyPr/>
                    <a:lstStyle/>
                    <a:p>
                      <a:r>
                        <a:rPr lang="en-IN" dirty="0"/>
                        <a:t>~99.99%</a:t>
                      </a:r>
                    </a:p>
                  </a:txBody>
                  <a:tcPr/>
                </a:tc>
                <a:extLst>
                  <a:ext uri="{0D108BD9-81ED-4DB2-BD59-A6C34878D82A}">
                    <a16:rowId xmlns:a16="http://schemas.microsoft.com/office/drawing/2014/main" val="2054228547"/>
                  </a:ext>
                </a:extLst>
              </a:tr>
              <a:tr h="32921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111103122"/>
                  </a:ext>
                </a:extLst>
              </a:tr>
            </a:tbl>
          </a:graphicData>
        </a:graphic>
      </p:graphicFrame>
    </p:spTree>
    <p:extLst>
      <p:ext uri="{BB962C8B-B14F-4D97-AF65-F5344CB8AC3E}">
        <p14:creationId xmlns:p14="http://schemas.microsoft.com/office/powerpoint/2010/main" val="48722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BB55A-19B1-4C4C-7D94-29B07F27F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36" y="0"/>
            <a:ext cx="4037372" cy="3235121"/>
          </a:xfrm>
          <a:prstGeom prst="rect">
            <a:avLst/>
          </a:prstGeom>
        </p:spPr>
      </p:pic>
      <p:pic>
        <p:nvPicPr>
          <p:cNvPr id="3" name="Picture 2">
            <a:extLst>
              <a:ext uri="{FF2B5EF4-FFF2-40B4-BE49-F238E27FC236}">
                <a16:creationId xmlns:a16="http://schemas.microsoft.com/office/drawing/2014/main" id="{E88C1D63-868C-6598-9C9A-329A5C439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512" y="0"/>
            <a:ext cx="4645152" cy="3299563"/>
          </a:xfrm>
          <a:prstGeom prst="rect">
            <a:avLst/>
          </a:prstGeom>
        </p:spPr>
      </p:pic>
      <p:pic>
        <p:nvPicPr>
          <p:cNvPr id="6" name="Picture 5">
            <a:extLst>
              <a:ext uri="{FF2B5EF4-FFF2-40B4-BE49-F238E27FC236}">
                <a16:creationId xmlns:a16="http://schemas.microsoft.com/office/drawing/2014/main" id="{0DCE838A-8E9F-7521-EF8A-57D7F2BEC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288" y="3558438"/>
            <a:ext cx="4880024" cy="3162403"/>
          </a:xfrm>
          <a:prstGeom prst="rect">
            <a:avLst/>
          </a:prstGeom>
        </p:spPr>
      </p:pic>
    </p:spTree>
    <p:extLst>
      <p:ext uri="{BB962C8B-B14F-4D97-AF65-F5344CB8AC3E}">
        <p14:creationId xmlns:p14="http://schemas.microsoft.com/office/powerpoint/2010/main" val="3121653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6D23B2-4222-D366-EB9E-D9DECC9865DB}"/>
              </a:ext>
            </a:extLst>
          </p:cNvPr>
          <p:cNvSpPr txBox="1"/>
          <p:nvPr/>
        </p:nvSpPr>
        <p:spPr>
          <a:xfrm>
            <a:off x="68826" y="986277"/>
            <a:ext cx="6096000" cy="923330"/>
          </a:xfrm>
          <a:prstGeom prst="rect">
            <a:avLst/>
          </a:prstGeom>
          <a:noFill/>
        </p:spPr>
        <p:txBody>
          <a:bodyPr wrap="square">
            <a:spAutoFit/>
          </a:bodyPr>
          <a:lstStyle/>
          <a:p>
            <a:r>
              <a:rPr lang="en-IN" sz="5400" dirty="0">
                <a:latin typeface="Algerian" panose="04020705040A02060702" pitchFamily="82" charset="0"/>
              </a:rPr>
              <a:t>DISCUSSION:</a:t>
            </a:r>
          </a:p>
        </p:txBody>
      </p:sp>
      <p:sp>
        <p:nvSpPr>
          <p:cNvPr id="3" name="TextBox 2">
            <a:extLst>
              <a:ext uri="{FF2B5EF4-FFF2-40B4-BE49-F238E27FC236}">
                <a16:creationId xmlns:a16="http://schemas.microsoft.com/office/drawing/2014/main" id="{1D913346-D3E7-6E16-010F-AE357791381A}"/>
              </a:ext>
            </a:extLst>
          </p:cNvPr>
          <p:cNvSpPr txBox="1"/>
          <p:nvPr/>
        </p:nvSpPr>
        <p:spPr>
          <a:xfrm>
            <a:off x="1344561" y="2352734"/>
            <a:ext cx="6708058" cy="2677656"/>
          </a:xfrm>
          <a:prstGeom prst="rect">
            <a:avLst/>
          </a:prstGeom>
          <a:noFill/>
        </p:spPr>
        <p:txBody>
          <a:bodyPr wrap="square">
            <a:spAutoFit/>
          </a:bodyPr>
          <a:lstStyle/>
          <a:p>
            <a:r>
              <a:rPr lang="en-IN" sz="2400" dirty="0">
                <a:latin typeface="+mj-lt"/>
              </a:rPr>
              <a:t>This code builds a smart data </a:t>
            </a:r>
            <a:r>
              <a:rPr lang="en-IN" sz="2400" dirty="0" err="1">
                <a:latin typeface="+mj-lt"/>
              </a:rPr>
              <a:t>center</a:t>
            </a:r>
            <a:r>
              <a:rPr lang="en-IN" sz="2400" dirty="0">
                <a:latin typeface="+mj-lt"/>
              </a:rPr>
              <a:t>  simulator using reinforcement learning. It trains an agent (MADDPG) to reduce energy use and carbon emissions. The model learns to adjust temperature and server load efficiently. Results show lower energy and carbon footprints compared to traditional methods.</a:t>
            </a:r>
          </a:p>
        </p:txBody>
      </p:sp>
    </p:spTree>
    <p:extLst>
      <p:ext uri="{BB962C8B-B14F-4D97-AF65-F5344CB8AC3E}">
        <p14:creationId xmlns:p14="http://schemas.microsoft.com/office/powerpoint/2010/main" val="348899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4CA22-8370-86AF-8870-ECE22AA4CCD4}"/>
              </a:ext>
            </a:extLst>
          </p:cNvPr>
          <p:cNvSpPr txBox="1"/>
          <p:nvPr/>
        </p:nvSpPr>
        <p:spPr>
          <a:xfrm>
            <a:off x="1882691" y="1336119"/>
            <a:ext cx="8662219" cy="418576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Conclusion: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explain how AI can help data centers use less energy, lower costs, and reduce pollution.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Real-World Applications: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the AI works well, we suggest using it in real data centers.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Plans: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think about how we can make the system even better in the future.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33884763-73CB-EC86-1D3A-F409B26C0B17}"/>
              </a:ext>
            </a:extLst>
          </p:cNvPr>
          <p:cNvSpPr/>
          <p:nvPr/>
        </p:nvSpPr>
        <p:spPr>
          <a:xfrm>
            <a:off x="1121060" y="469942"/>
            <a:ext cx="50927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Algerian" panose="04020705040A02060702" pitchFamily="82" charset="0"/>
              </a:rPr>
              <a:t>FUTURE SCOPE:</a:t>
            </a:r>
            <a:endPar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131337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5954-8A38-E4C9-A40E-54E5DD1F8BAD}"/>
              </a:ext>
            </a:extLst>
          </p:cNvPr>
          <p:cNvSpPr>
            <a:spLocks noGrp="1"/>
          </p:cNvSpPr>
          <p:nvPr>
            <p:ph type="title"/>
          </p:nvPr>
        </p:nvSpPr>
        <p:spPr>
          <a:xfrm>
            <a:off x="1295400" y="805433"/>
            <a:ext cx="10515600" cy="1325563"/>
          </a:xfrm>
        </p:spPr>
        <p:txBody>
          <a:bodyPr/>
          <a:lstStyle/>
          <a:p>
            <a:r>
              <a:rPr lang="en-IN" dirty="0">
                <a:latin typeface="Algerian" panose="04020705040A02060702" pitchFamily="82" charset="0"/>
              </a:rPr>
              <a:t>CONCLUSION:</a:t>
            </a:r>
          </a:p>
        </p:txBody>
      </p:sp>
      <p:sp>
        <p:nvSpPr>
          <p:cNvPr id="8" name="TextBox 7">
            <a:extLst>
              <a:ext uri="{FF2B5EF4-FFF2-40B4-BE49-F238E27FC236}">
                <a16:creationId xmlns:a16="http://schemas.microsoft.com/office/drawing/2014/main" id="{D86FB4B9-7AA3-3F07-46BF-DCCE673DCF87}"/>
              </a:ext>
            </a:extLst>
          </p:cNvPr>
          <p:cNvSpPr txBox="1"/>
          <p:nvPr/>
        </p:nvSpPr>
        <p:spPr>
          <a:xfrm>
            <a:off x="1166326" y="2673134"/>
            <a:ext cx="8276253" cy="2308324"/>
          </a:xfrm>
          <a:prstGeom prst="rect">
            <a:avLst/>
          </a:prstGeom>
          <a:noFill/>
        </p:spPr>
        <p:txBody>
          <a:bodyPr wrap="square">
            <a:spAutoFit/>
          </a:bodyPr>
          <a:lstStyle/>
          <a:p>
            <a:r>
              <a:rPr lang="en-IN" sz="2400" dirty="0">
                <a:latin typeface="+mj-lt"/>
              </a:rPr>
              <a:t>The MADDPG agent successfully reduced energy usage and carbon emissions in the data </a:t>
            </a:r>
            <a:r>
              <a:rPr lang="en-IN" sz="2400" dirty="0" err="1">
                <a:latin typeface="+mj-lt"/>
              </a:rPr>
              <a:t>center</a:t>
            </a:r>
            <a:r>
              <a:rPr lang="en-IN" sz="2400" dirty="0">
                <a:latin typeface="+mj-lt"/>
              </a:rPr>
              <a:t>   . It outperformed the ASHRAE baseline through smart, adaptive control strategies . The custom Gym environment enabled realistic simulation of data </a:t>
            </a:r>
            <a:r>
              <a:rPr lang="en-IN" sz="2400" dirty="0" err="1">
                <a:latin typeface="+mj-lt"/>
              </a:rPr>
              <a:t>center</a:t>
            </a:r>
            <a:r>
              <a:rPr lang="en-IN" sz="2400" dirty="0">
                <a:latin typeface="+mj-lt"/>
              </a:rPr>
              <a:t>   dynamics . This showcases the potential of RL in sustainable infrastructure management.</a:t>
            </a:r>
          </a:p>
        </p:txBody>
      </p:sp>
    </p:spTree>
    <p:extLst>
      <p:ext uri="{BB962C8B-B14F-4D97-AF65-F5344CB8AC3E}">
        <p14:creationId xmlns:p14="http://schemas.microsoft.com/office/powerpoint/2010/main" val="350186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9C11A3-8945-559F-0A70-EE97B96A65AB}"/>
              </a:ext>
            </a:extLst>
          </p:cNvPr>
          <p:cNvSpPr/>
          <p:nvPr/>
        </p:nvSpPr>
        <p:spPr>
          <a:xfrm>
            <a:off x="6328915" y="184806"/>
            <a:ext cx="555152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TEAM MEMBERS:</a:t>
            </a:r>
          </a:p>
        </p:txBody>
      </p:sp>
      <p:sp>
        <p:nvSpPr>
          <p:cNvPr id="8" name="Rectangle 7">
            <a:extLst>
              <a:ext uri="{FF2B5EF4-FFF2-40B4-BE49-F238E27FC236}">
                <a16:creationId xmlns:a16="http://schemas.microsoft.com/office/drawing/2014/main" id="{D39AF868-654F-B6CA-5E05-200D7EA7B294}"/>
              </a:ext>
            </a:extLst>
          </p:cNvPr>
          <p:cNvSpPr/>
          <p:nvPr/>
        </p:nvSpPr>
        <p:spPr>
          <a:xfrm>
            <a:off x="7537837" y="1246690"/>
            <a:ext cx="2937021"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Abadi" panose="020B0604020104020204" pitchFamily="34" charset="0"/>
              </a:rPr>
              <a:t>D . Koushik</a:t>
            </a:r>
            <a:endParaRPr lang="en-US" sz="4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p:txBody>
      </p:sp>
      <p:sp>
        <p:nvSpPr>
          <p:cNvPr id="9" name="Rectangle 8">
            <a:extLst>
              <a:ext uri="{FF2B5EF4-FFF2-40B4-BE49-F238E27FC236}">
                <a16:creationId xmlns:a16="http://schemas.microsoft.com/office/drawing/2014/main" id="{98EAD5AD-8DD0-970B-1693-A2A73C18E6CE}"/>
              </a:ext>
            </a:extLst>
          </p:cNvPr>
          <p:cNvSpPr/>
          <p:nvPr/>
        </p:nvSpPr>
        <p:spPr>
          <a:xfrm>
            <a:off x="7624942" y="2392319"/>
            <a:ext cx="2959465"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Abadi" panose="020B0604020104020204" pitchFamily="34" charset="0"/>
              </a:rPr>
              <a:t>M . Sarvesh</a:t>
            </a:r>
            <a:endParaRPr lang="en-US" sz="4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p:txBody>
      </p:sp>
      <p:sp>
        <p:nvSpPr>
          <p:cNvPr id="11" name="Rectangle 10">
            <a:extLst>
              <a:ext uri="{FF2B5EF4-FFF2-40B4-BE49-F238E27FC236}">
                <a16:creationId xmlns:a16="http://schemas.microsoft.com/office/drawing/2014/main" id="{91CE86CB-AA46-BF80-AA7B-31CB1A3FF58B}"/>
              </a:ext>
            </a:extLst>
          </p:cNvPr>
          <p:cNvSpPr/>
          <p:nvPr/>
        </p:nvSpPr>
        <p:spPr>
          <a:xfrm>
            <a:off x="7712667" y="3592105"/>
            <a:ext cx="2355132"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Abadi" panose="020B0604020104020204" pitchFamily="34" charset="0"/>
              </a:rPr>
              <a:t>T . Varun</a:t>
            </a:r>
            <a:endParaRPr lang="en-US" sz="4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p:txBody>
      </p:sp>
      <p:sp>
        <p:nvSpPr>
          <p:cNvPr id="12" name="Rectangle 11">
            <a:extLst>
              <a:ext uri="{FF2B5EF4-FFF2-40B4-BE49-F238E27FC236}">
                <a16:creationId xmlns:a16="http://schemas.microsoft.com/office/drawing/2014/main" id="{B15FE622-ADAB-655D-2750-FC071FD259AD}"/>
              </a:ext>
            </a:extLst>
          </p:cNvPr>
          <p:cNvSpPr/>
          <p:nvPr/>
        </p:nvSpPr>
        <p:spPr>
          <a:xfrm>
            <a:off x="7928968" y="4694310"/>
            <a:ext cx="2154757"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Abadi" panose="020B0604020104020204" pitchFamily="34" charset="0"/>
              </a:rPr>
              <a:t>S .</a:t>
            </a:r>
            <a:r>
              <a:rPr lang="en-US" sz="4400" dirty="0" err="1">
                <a:ln w="0"/>
                <a:effectLst>
                  <a:outerShdw blurRad="38100" dist="19050" dir="2700000" algn="tl" rotWithShape="0">
                    <a:schemeClr val="dk1">
                      <a:alpha val="40000"/>
                    </a:schemeClr>
                  </a:outerShdw>
                </a:effectLst>
                <a:latin typeface="Abadi" panose="020B0604020104020204" pitchFamily="34" charset="0"/>
              </a:rPr>
              <a:t>Tagur</a:t>
            </a:r>
            <a:endParaRPr lang="en-US" sz="4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p:txBody>
      </p:sp>
    </p:spTree>
    <p:extLst>
      <p:ext uri="{BB962C8B-B14F-4D97-AF65-F5344CB8AC3E}">
        <p14:creationId xmlns:p14="http://schemas.microsoft.com/office/powerpoint/2010/main" val="37094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20D16B-DE96-2618-1CAF-55AFDE533697}"/>
              </a:ext>
            </a:extLst>
          </p:cNvPr>
          <p:cNvSpPr/>
          <p:nvPr/>
        </p:nvSpPr>
        <p:spPr>
          <a:xfrm>
            <a:off x="7865009" y="2551837"/>
            <a:ext cx="3437159"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Algerian" panose="04020705040A02060702" pitchFamily="82" charset="0"/>
              </a:rPr>
              <a:t>THANK</a:t>
            </a:r>
          </a:p>
          <a:p>
            <a:pPr algn="ctr"/>
            <a:r>
              <a:rPr lang="en-US" sz="5400" dirty="0">
                <a:ln w="0"/>
                <a:effectLst>
                  <a:outerShdw blurRad="38100" dist="19050" dir="2700000" algn="tl" rotWithShape="0">
                    <a:schemeClr val="dk1">
                      <a:alpha val="40000"/>
                    </a:schemeClr>
                  </a:outerShdw>
                </a:effectLst>
                <a:latin typeface="Algerian" panose="04020705040A02060702" pitchFamily="82" charset="0"/>
              </a:rPr>
              <a:t>          YOU!</a:t>
            </a:r>
            <a:endPar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263242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166560" y="248497"/>
            <a:ext cx="3200400" cy="4580626"/>
          </a:xfrm>
          <a:noFill/>
        </p:spPr>
        <p:txBody>
          <a:bodyPr anchor="t">
            <a:noAutofit/>
          </a:bodyPr>
          <a:lstStyle/>
          <a:p>
            <a:r>
              <a:rPr lang="en-US" sz="5400" dirty="0">
                <a:latin typeface="Algerian" panose="04020705040A02060702" pitchFamily="82" charset="0"/>
              </a:rPr>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857430" y="91440"/>
            <a:ext cx="2967612" cy="5605272"/>
          </a:xfrm>
          <a:noFill/>
        </p:spPr>
        <p:txBody>
          <a:bodyPr anchor="t">
            <a:noAutofit/>
          </a:bodyPr>
          <a:lstStyle/>
          <a:p>
            <a:endParaRPr lang="en-US" sz="1600" dirty="0">
              <a:latin typeface="Arial Black" panose="020B0A04020102020204" pitchFamily="34" charset="0"/>
            </a:endParaRPr>
          </a:p>
          <a:p>
            <a:r>
              <a:rPr lang="en-US" dirty="0">
                <a:latin typeface="Times New Roman" panose="02020603050405020304" pitchFamily="18" charset="0"/>
                <a:cs typeface="Times New Roman" panose="02020603050405020304" pitchFamily="18" charset="0"/>
              </a:rPr>
              <a:t>Introduction                Objective               Literature Review Methodology Implementation            Result &amp; Analysis Discussion                   Future Scope       Conclusion</a:t>
            </a:r>
          </a:p>
          <a:p>
            <a:endParaRPr lang="en-US" sz="1800" dirty="0">
              <a:latin typeface="Arial Black" panose="020B0A04020102020204" pitchFamily="34" charset="0"/>
            </a:endParaRPr>
          </a:p>
          <a:p>
            <a:endParaRPr lang="en-US" sz="1800" dirty="0">
              <a:latin typeface="Arial Black" panose="020B0A04020102020204" pitchFamily="34" charset="0"/>
            </a:endParaRPr>
          </a:p>
          <a:p>
            <a:endParaRPr lang="en-US" sz="1800" dirty="0">
              <a:latin typeface="Arial Black" panose="020B0A04020102020204" pitchFamily="34" charset="0"/>
            </a:endParaRPr>
          </a:p>
          <a:p>
            <a:endParaRPr lang="en-US" sz="1800" dirty="0">
              <a:latin typeface="Arial Black" panose="020B0A04020102020204" pitchFamily="34" charset="0"/>
            </a:endParaRPr>
          </a:p>
          <a:p>
            <a:endParaRPr lang="en-US" sz="1800" dirty="0">
              <a:latin typeface="Arial Black" panose="020B0A04020102020204" pitchFamily="34" charset="0"/>
            </a:endParaRP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ACE6F7-C5C3-39FE-E190-D6DFD7B9BBBB}"/>
              </a:ext>
            </a:extLst>
          </p:cNvPr>
          <p:cNvSpPr/>
          <p:nvPr/>
        </p:nvSpPr>
        <p:spPr>
          <a:xfrm>
            <a:off x="376376" y="823903"/>
            <a:ext cx="496962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INTRODUCTION:</a:t>
            </a:r>
          </a:p>
        </p:txBody>
      </p:sp>
      <p:sp>
        <p:nvSpPr>
          <p:cNvPr id="5" name="Rectangle 4">
            <a:extLst>
              <a:ext uri="{FF2B5EF4-FFF2-40B4-BE49-F238E27FC236}">
                <a16:creationId xmlns:a16="http://schemas.microsoft.com/office/drawing/2014/main" id="{4F2856EB-AFBD-B5A9-8C3F-B3F7D98FCE1D}"/>
              </a:ext>
            </a:extLst>
          </p:cNvPr>
          <p:cNvSpPr/>
          <p:nvPr/>
        </p:nvSpPr>
        <p:spPr>
          <a:xfrm>
            <a:off x="258388" y="2015768"/>
            <a:ext cx="12023111" cy="3924151"/>
          </a:xfrm>
          <a:prstGeom prst="rect">
            <a:avLst/>
          </a:prstGeom>
          <a:noFill/>
        </p:spPr>
        <p:txBody>
          <a:bodyPr wrap="square" lIns="91440" tIns="45720" rIns="91440" bIns="4572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this project, we are creating a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Digital Twin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a data center. A Digital Twin is like a virtual copy of a real data center. This means we can test different ways to save electricity and reduce pollution without affecting the actual data center. We will use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Artificial Intelligence (AI)</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help us find the best ways to control temperature, server load, and energy usage.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project is to make data centers more energy-efficient. If we can use AI to manage energy better, companies can save money, and we can also help reduce pollution, making the world a cleaner and greener place.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algn="ctr"/>
            <a:endParaRPr lang="en-US" sz="1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14413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E52BC6-8053-A610-0EA1-5A0996D195B2}"/>
              </a:ext>
            </a:extLst>
          </p:cNvPr>
          <p:cNvSpPr/>
          <p:nvPr/>
        </p:nvSpPr>
        <p:spPr>
          <a:xfrm>
            <a:off x="797208" y="283129"/>
            <a:ext cx="391164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Algerian" panose="04020705040A02060702" pitchFamily="82" charset="0"/>
              </a:rPr>
              <a:t>Objective:</a:t>
            </a:r>
            <a:endPar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
        <p:nvSpPr>
          <p:cNvPr id="6" name="TextBox 5">
            <a:extLst>
              <a:ext uri="{FF2B5EF4-FFF2-40B4-BE49-F238E27FC236}">
                <a16:creationId xmlns:a16="http://schemas.microsoft.com/office/drawing/2014/main" id="{F2091EFF-C9E1-8492-B975-ED20092A5BC6}"/>
              </a:ext>
            </a:extLst>
          </p:cNvPr>
          <p:cNvSpPr txBox="1"/>
          <p:nvPr/>
        </p:nvSpPr>
        <p:spPr>
          <a:xfrm>
            <a:off x="1268361" y="1206459"/>
            <a:ext cx="8318090" cy="501675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Save Electricity: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main goal of this project is to reduce the amount of electricity used in data centers. We will use smart methods to save energy while keeping everything running smoothly.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Pollution: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centers release a lot of carbon dioxide (CO₂) into the air. Our project will help reduce this pollution by using energy in a better way.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Virtual Model: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will make a digital copy of a data center, called a "digital twin." This helps us test different ideas without changing real machines.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AI for Smart Control: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Our system will use artificial intelligence (AI) to manage cooling and computer loads automatically, making sure everything works efficiently.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 Old and New Methods: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will check if our AI system is better than traditional methods of saving electricity in data centers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92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6BFAF2-8576-9E3C-7288-C5A360821318}"/>
              </a:ext>
            </a:extLst>
          </p:cNvPr>
          <p:cNvSpPr>
            <a:spLocks noGrp="1"/>
          </p:cNvSpPr>
          <p:nvPr>
            <p:ph type="title"/>
          </p:nvPr>
        </p:nvSpPr>
        <p:spPr>
          <a:xfrm>
            <a:off x="545687" y="-328487"/>
            <a:ext cx="10515600" cy="1325563"/>
          </a:xfrm>
        </p:spPr>
        <p:txBody>
          <a:bodyPr/>
          <a:lstStyle/>
          <a:p>
            <a:r>
              <a:rPr lang="en-US" dirty="0">
                <a:latin typeface="Algerian" panose="04020705040A02060702" pitchFamily="82" charset="0"/>
              </a:rPr>
              <a:t>Literature Review</a:t>
            </a:r>
            <a:r>
              <a:rPr lang="en-US" dirty="0"/>
              <a:t>:</a:t>
            </a:r>
            <a:endParaRPr lang="en-IN" dirty="0"/>
          </a:p>
        </p:txBody>
      </p:sp>
      <p:graphicFrame>
        <p:nvGraphicFramePr>
          <p:cNvPr id="8" name="Table 7">
            <a:extLst>
              <a:ext uri="{FF2B5EF4-FFF2-40B4-BE49-F238E27FC236}">
                <a16:creationId xmlns:a16="http://schemas.microsoft.com/office/drawing/2014/main" id="{CD1C796A-A171-7468-3ABD-A53706D99AB1}"/>
              </a:ext>
            </a:extLst>
          </p:cNvPr>
          <p:cNvGraphicFramePr>
            <a:graphicFrameLocks noGrp="1"/>
          </p:cNvGraphicFramePr>
          <p:nvPr>
            <p:extLst>
              <p:ext uri="{D42A27DB-BD31-4B8C-83A1-F6EECF244321}">
                <p14:modId xmlns:p14="http://schemas.microsoft.com/office/powerpoint/2010/main" val="2916390210"/>
              </p:ext>
            </p:extLst>
          </p:nvPr>
        </p:nvGraphicFramePr>
        <p:xfrm>
          <a:off x="796413" y="1091381"/>
          <a:ext cx="10343532" cy="5589638"/>
        </p:xfrm>
        <a:graphic>
          <a:graphicData uri="http://schemas.openxmlformats.org/drawingml/2006/table">
            <a:tbl>
              <a:tblPr/>
              <a:tblGrid>
                <a:gridCol w="2585883">
                  <a:extLst>
                    <a:ext uri="{9D8B030D-6E8A-4147-A177-3AD203B41FA5}">
                      <a16:colId xmlns:a16="http://schemas.microsoft.com/office/drawing/2014/main" val="2673062084"/>
                    </a:ext>
                  </a:extLst>
                </a:gridCol>
                <a:gridCol w="2585883">
                  <a:extLst>
                    <a:ext uri="{9D8B030D-6E8A-4147-A177-3AD203B41FA5}">
                      <a16:colId xmlns:a16="http://schemas.microsoft.com/office/drawing/2014/main" val="1215712187"/>
                    </a:ext>
                  </a:extLst>
                </a:gridCol>
                <a:gridCol w="2585883">
                  <a:extLst>
                    <a:ext uri="{9D8B030D-6E8A-4147-A177-3AD203B41FA5}">
                      <a16:colId xmlns:a16="http://schemas.microsoft.com/office/drawing/2014/main" val="2824377322"/>
                    </a:ext>
                  </a:extLst>
                </a:gridCol>
                <a:gridCol w="2585883">
                  <a:extLst>
                    <a:ext uri="{9D8B030D-6E8A-4147-A177-3AD203B41FA5}">
                      <a16:colId xmlns:a16="http://schemas.microsoft.com/office/drawing/2014/main" val="597372974"/>
                    </a:ext>
                  </a:extLst>
                </a:gridCol>
              </a:tblGrid>
              <a:tr h="291440">
                <a:tc>
                  <a:txBody>
                    <a:bodyPr/>
                    <a:lstStyle/>
                    <a:p>
                      <a:r>
                        <a:rPr lang="en-IN" sz="1200" dirty="0" err="1"/>
                        <a:t>S.No</a:t>
                      </a:r>
                      <a:endParaRPr lang="en-IN" sz="1200" dirty="0"/>
                    </a:p>
                  </a:txBody>
                  <a:tcPr marL="46291" marR="46291" marT="23145" marB="23145" anchor="ctr">
                    <a:lnL>
                      <a:noFill/>
                    </a:lnL>
                    <a:lnR>
                      <a:noFill/>
                    </a:lnR>
                    <a:lnT>
                      <a:noFill/>
                    </a:lnT>
                    <a:lnB>
                      <a:noFill/>
                    </a:lnB>
                    <a:noFill/>
                  </a:tcPr>
                </a:tc>
                <a:tc>
                  <a:txBody>
                    <a:bodyPr/>
                    <a:lstStyle/>
                    <a:p>
                      <a:r>
                        <a:rPr lang="en-IN" sz="1200"/>
                        <a:t>Title</a:t>
                      </a:r>
                    </a:p>
                  </a:txBody>
                  <a:tcPr marL="46291" marR="46291" marT="23145" marB="23145" anchor="ctr">
                    <a:lnL>
                      <a:noFill/>
                    </a:lnL>
                    <a:lnR>
                      <a:noFill/>
                    </a:lnR>
                    <a:lnT>
                      <a:noFill/>
                    </a:lnT>
                    <a:lnB>
                      <a:noFill/>
                    </a:lnB>
                    <a:noFill/>
                  </a:tcPr>
                </a:tc>
                <a:tc>
                  <a:txBody>
                    <a:bodyPr/>
                    <a:lstStyle/>
                    <a:p>
                      <a:r>
                        <a:rPr lang="en-IN" sz="1200"/>
                        <a:t>Methodology</a:t>
                      </a:r>
                    </a:p>
                  </a:txBody>
                  <a:tcPr marL="46291" marR="46291" marT="23145" marB="23145" anchor="ctr">
                    <a:lnL>
                      <a:noFill/>
                    </a:lnL>
                    <a:lnR>
                      <a:noFill/>
                    </a:lnR>
                    <a:lnT>
                      <a:noFill/>
                    </a:lnT>
                    <a:lnB>
                      <a:noFill/>
                    </a:lnB>
                    <a:noFill/>
                  </a:tcPr>
                </a:tc>
                <a:tc>
                  <a:txBody>
                    <a:bodyPr/>
                    <a:lstStyle/>
                    <a:p>
                      <a:r>
                        <a:rPr lang="en-IN" sz="1200"/>
                        <a:t>Key Findings</a:t>
                      </a:r>
                    </a:p>
                  </a:txBody>
                  <a:tcPr marL="46291" marR="46291" marT="23145" marB="23145" anchor="ctr">
                    <a:lnL>
                      <a:noFill/>
                    </a:lnL>
                    <a:lnR>
                      <a:noFill/>
                    </a:lnR>
                    <a:lnT>
                      <a:noFill/>
                    </a:lnT>
                    <a:lnB>
                      <a:noFill/>
                    </a:lnB>
                    <a:noFill/>
                  </a:tcPr>
                </a:tc>
                <a:extLst>
                  <a:ext uri="{0D108BD9-81ED-4DB2-BD59-A6C34878D82A}">
                    <a16:rowId xmlns:a16="http://schemas.microsoft.com/office/drawing/2014/main" val="1339657293"/>
                  </a:ext>
                </a:extLst>
              </a:tr>
              <a:tr h="1118508">
                <a:tc>
                  <a:txBody>
                    <a:bodyPr/>
                    <a:lstStyle/>
                    <a:p>
                      <a:r>
                        <a:rPr lang="en-IN" sz="1200" dirty="0"/>
                        <a:t>1</a:t>
                      </a:r>
                    </a:p>
                  </a:txBody>
                  <a:tcPr marL="46291" marR="46291" marT="23145" marB="23145" anchor="ctr">
                    <a:lnL>
                      <a:noFill/>
                    </a:lnL>
                    <a:lnR>
                      <a:noFill/>
                    </a:lnR>
                    <a:lnT>
                      <a:noFill/>
                    </a:lnT>
                    <a:lnB>
                      <a:noFill/>
                    </a:lnB>
                    <a:noFill/>
                  </a:tcPr>
                </a:tc>
                <a:tc>
                  <a:txBody>
                    <a:bodyPr/>
                    <a:lstStyle/>
                    <a:p>
                      <a:r>
                        <a:rPr lang="en-US" sz="1200" dirty="0"/>
                        <a:t>Multi-agent reinforcement learning controller to maximize energy efficiency for multi-generator industrial wave energy converter</a:t>
                      </a:r>
                    </a:p>
                  </a:txBody>
                  <a:tcPr marL="46291" marR="46291" marT="23145" marB="23145" anchor="ctr">
                    <a:lnL>
                      <a:noFill/>
                    </a:lnL>
                    <a:lnR>
                      <a:noFill/>
                    </a:lnR>
                    <a:lnT>
                      <a:noFill/>
                    </a:lnT>
                    <a:lnB>
                      <a:noFill/>
                    </a:lnB>
                    <a:noFill/>
                  </a:tcPr>
                </a:tc>
                <a:tc>
                  <a:txBody>
                    <a:bodyPr/>
                    <a:lstStyle/>
                    <a:p>
                      <a:r>
                        <a:rPr lang="en-IN" sz="1200"/>
                        <a:t>Multi-agent Reinforcement Learning (MARL)</a:t>
                      </a:r>
                    </a:p>
                  </a:txBody>
                  <a:tcPr marL="46291" marR="46291" marT="23145" marB="23145" anchor="ctr">
                    <a:lnL>
                      <a:noFill/>
                    </a:lnL>
                    <a:lnR>
                      <a:noFill/>
                    </a:lnR>
                    <a:lnT>
                      <a:noFill/>
                    </a:lnT>
                    <a:lnB>
                      <a:noFill/>
                    </a:lnB>
                    <a:noFill/>
                  </a:tcPr>
                </a:tc>
                <a:tc>
                  <a:txBody>
                    <a:bodyPr/>
                    <a:lstStyle/>
                    <a:p>
                      <a:r>
                        <a:rPr lang="en-US" sz="1200"/>
                        <a:t>Improved energy efficiency in wave energy systems using MARL.</a:t>
                      </a:r>
                    </a:p>
                  </a:txBody>
                  <a:tcPr marL="46291" marR="46291" marT="23145" marB="23145" anchor="ctr">
                    <a:lnL>
                      <a:noFill/>
                    </a:lnL>
                    <a:lnR>
                      <a:noFill/>
                    </a:lnR>
                    <a:lnT>
                      <a:noFill/>
                    </a:lnT>
                    <a:lnB>
                      <a:noFill/>
                    </a:lnB>
                    <a:noFill/>
                  </a:tcPr>
                </a:tc>
                <a:extLst>
                  <a:ext uri="{0D108BD9-81ED-4DB2-BD59-A6C34878D82A}">
                    <a16:rowId xmlns:a16="http://schemas.microsoft.com/office/drawing/2014/main" val="136055406"/>
                  </a:ext>
                </a:extLst>
              </a:tr>
              <a:tr h="765296">
                <a:tc>
                  <a:txBody>
                    <a:bodyPr/>
                    <a:lstStyle/>
                    <a:p>
                      <a:r>
                        <a:rPr lang="en-IN" sz="1200" dirty="0"/>
                        <a:t>2</a:t>
                      </a:r>
                    </a:p>
                  </a:txBody>
                  <a:tcPr marL="46291" marR="46291" marT="23145" marB="23145" anchor="ctr">
                    <a:lnL>
                      <a:noFill/>
                    </a:lnL>
                    <a:lnR>
                      <a:noFill/>
                    </a:lnR>
                    <a:lnT>
                      <a:noFill/>
                    </a:lnT>
                    <a:lnB>
                      <a:noFill/>
                    </a:lnB>
                    <a:noFill/>
                  </a:tcPr>
                </a:tc>
                <a:tc>
                  <a:txBody>
                    <a:bodyPr/>
                    <a:lstStyle/>
                    <a:p>
                      <a:r>
                        <a:rPr lang="en-US" sz="1200"/>
                        <a:t>Measuring robustness with black-box adversarial attack using reinforcement learning</a:t>
                      </a:r>
                    </a:p>
                  </a:txBody>
                  <a:tcPr marL="46291" marR="46291" marT="23145" marB="23145" anchor="ctr">
                    <a:lnL>
                      <a:noFill/>
                    </a:lnL>
                    <a:lnR>
                      <a:noFill/>
                    </a:lnR>
                    <a:lnT>
                      <a:noFill/>
                    </a:lnT>
                    <a:lnB>
                      <a:noFill/>
                    </a:lnB>
                    <a:noFill/>
                  </a:tcPr>
                </a:tc>
                <a:tc>
                  <a:txBody>
                    <a:bodyPr/>
                    <a:lstStyle/>
                    <a:p>
                      <a:r>
                        <a:rPr lang="en-US" sz="1200" dirty="0"/>
                        <a:t>Reinforcement Learning with Adversarial Attacks</a:t>
                      </a:r>
                    </a:p>
                  </a:txBody>
                  <a:tcPr marL="46291" marR="46291" marT="23145" marB="23145" anchor="ctr">
                    <a:lnL>
                      <a:noFill/>
                    </a:lnL>
                    <a:lnR>
                      <a:noFill/>
                    </a:lnR>
                    <a:lnT>
                      <a:noFill/>
                    </a:lnT>
                    <a:lnB>
                      <a:noFill/>
                    </a:lnB>
                    <a:noFill/>
                  </a:tcPr>
                </a:tc>
                <a:tc>
                  <a:txBody>
                    <a:bodyPr/>
                    <a:lstStyle/>
                    <a:p>
                      <a:r>
                        <a:rPr lang="en-US" sz="1200" dirty="0"/>
                        <a:t>Evaluated robustness of RL models under black-box adversarial conditions.</a:t>
                      </a:r>
                    </a:p>
                  </a:txBody>
                  <a:tcPr marL="46291" marR="46291" marT="23145" marB="23145" anchor="ctr">
                    <a:lnL>
                      <a:noFill/>
                    </a:lnL>
                    <a:lnR>
                      <a:noFill/>
                    </a:lnR>
                    <a:lnT>
                      <a:noFill/>
                    </a:lnT>
                    <a:lnB>
                      <a:noFill/>
                    </a:lnB>
                    <a:noFill/>
                  </a:tcPr>
                </a:tc>
                <a:extLst>
                  <a:ext uri="{0D108BD9-81ED-4DB2-BD59-A6C34878D82A}">
                    <a16:rowId xmlns:a16="http://schemas.microsoft.com/office/drawing/2014/main" val="2405978058"/>
                  </a:ext>
                </a:extLst>
              </a:tr>
              <a:tr h="941901">
                <a:tc>
                  <a:txBody>
                    <a:bodyPr/>
                    <a:lstStyle/>
                    <a:p>
                      <a:r>
                        <a:rPr lang="en-IN" sz="1200" dirty="0"/>
                        <a:t>3</a:t>
                      </a:r>
                    </a:p>
                  </a:txBody>
                  <a:tcPr marL="46291" marR="46291" marT="23145" marB="23145" anchor="ctr">
                    <a:lnL>
                      <a:noFill/>
                    </a:lnL>
                    <a:lnR>
                      <a:noFill/>
                    </a:lnR>
                    <a:lnT>
                      <a:noFill/>
                    </a:lnT>
                    <a:lnB>
                      <a:noFill/>
                    </a:lnB>
                    <a:noFill/>
                  </a:tcPr>
                </a:tc>
                <a:tc>
                  <a:txBody>
                    <a:bodyPr/>
                    <a:lstStyle/>
                    <a:p>
                      <a:r>
                        <a:rPr lang="en-US" sz="1200" dirty="0"/>
                        <a:t>Concurrent carbon footprint reduction (c2fr) reinforcement learning approach for sustainable data center digital twin</a:t>
                      </a:r>
                    </a:p>
                  </a:txBody>
                  <a:tcPr marL="46291" marR="46291" marT="23145" marB="23145" anchor="ctr">
                    <a:lnL>
                      <a:noFill/>
                    </a:lnL>
                    <a:lnR>
                      <a:noFill/>
                    </a:lnR>
                    <a:lnT>
                      <a:noFill/>
                    </a:lnT>
                    <a:lnB>
                      <a:noFill/>
                    </a:lnB>
                    <a:noFill/>
                  </a:tcPr>
                </a:tc>
                <a:tc>
                  <a:txBody>
                    <a:bodyPr/>
                    <a:lstStyle/>
                    <a:p>
                      <a:r>
                        <a:rPr lang="en-IN" sz="1200"/>
                        <a:t>c2fr Reinforcement Learning</a:t>
                      </a:r>
                    </a:p>
                  </a:txBody>
                  <a:tcPr marL="46291" marR="46291" marT="23145" marB="23145" anchor="ctr">
                    <a:lnL>
                      <a:noFill/>
                    </a:lnL>
                    <a:lnR>
                      <a:noFill/>
                    </a:lnR>
                    <a:lnT>
                      <a:noFill/>
                    </a:lnT>
                    <a:lnB>
                      <a:noFill/>
                    </a:lnB>
                    <a:noFill/>
                  </a:tcPr>
                </a:tc>
                <a:tc>
                  <a:txBody>
                    <a:bodyPr/>
                    <a:lstStyle/>
                    <a:p>
                      <a:r>
                        <a:rPr lang="en-US" sz="1200"/>
                        <a:t>Achieved sustainability in data centers using a digital twin and RL.</a:t>
                      </a:r>
                    </a:p>
                  </a:txBody>
                  <a:tcPr marL="46291" marR="46291" marT="23145" marB="23145" anchor="ctr">
                    <a:lnL>
                      <a:noFill/>
                    </a:lnL>
                    <a:lnR>
                      <a:noFill/>
                    </a:lnR>
                    <a:lnT>
                      <a:noFill/>
                    </a:lnT>
                    <a:lnB>
                      <a:noFill/>
                    </a:lnB>
                    <a:noFill/>
                  </a:tcPr>
                </a:tc>
                <a:extLst>
                  <a:ext uri="{0D108BD9-81ED-4DB2-BD59-A6C34878D82A}">
                    <a16:rowId xmlns:a16="http://schemas.microsoft.com/office/drawing/2014/main" val="1347666861"/>
                  </a:ext>
                </a:extLst>
              </a:tr>
              <a:tr h="765296">
                <a:tc>
                  <a:txBody>
                    <a:bodyPr/>
                    <a:lstStyle/>
                    <a:p>
                      <a:r>
                        <a:rPr lang="en-IN" sz="1200"/>
                        <a:t>4</a:t>
                      </a:r>
                    </a:p>
                  </a:txBody>
                  <a:tcPr marL="46291" marR="46291" marT="23145" marB="23145" anchor="ctr">
                    <a:lnL>
                      <a:noFill/>
                    </a:lnL>
                    <a:lnR>
                      <a:noFill/>
                    </a:lnR>
                    <a:lnT>
                      <a:noFill/>
                    </a:lnT>
                    <a:lnB>
                      <a:noFill/>
                    </a:lnB>
                    <a:noFill/>
                  </a:tcPr>
                </a:tc>
                <a:tc>
                  <a:txBody>
                    <a:bodyPr/>
                    <a:lstStyle/>
                    <a:p>
                      <a:r>
                        <a:rPr lang="en-US" sz="1200" dirty="0"/>
                        <a:t>Real-time digital data center modeling: A multi-agent reinforcement learning benchmark</a:t>
                      </a:r>
                    </a:p>
                  </a:txBody>
                  <a:tcPr marL="46291" marR="46291" marT="23145" marB="23145" anchor="ctr">
                    <a:lnL>
                      <a:noFill/>
                    </a:lnL>
                    <a:lnR>
                      <a:noFill/>
                    </a:lnR>
                    <a:lnT>
                      <a:noFill/>
                    </a:lnT>
                    <a:lnB>
                      <a:noFill/>
                    </a:lnB>
                    <a:noFill/>
                  </a:tcPr>
                </a:tc>
                <a:tc>
                  <a:txBody>
                    <a:bodyPr/>
                    <a:lstStyle/>
                    <a:p>
                      <a:r>
                        <a:rPr lang="en-IN" sz="1200"/>
                        <a:t>Multi-agent Reinforcement Learning (MARL)</a:t>
                      </a:r>
                    </a:p>
                  </a:txBody>
                  <a:tcPr marL="46291" marR="46291" marT="23145" marB="23145" anchor="ctr">
                    <a:lnL>
                      <a:noFill/>
                    </a:lnL>
                    <a:lnR>
                      <a:noFill/>
                    </a:lnR>
                    <a:lnT>
                      <a:noFill/>
                    </a:lnT>
                    <a:lnB>
                      <a:noFill/>
                    </a:lnB>
                    <a:noFill/>
                  </a:tcPr>
                </a:tc>
                <a:tc>
                  <a:txBody>
                    <a:bodyPr/>
                    <a:lstStyle/>
                    <a:p>
                      <a:r>
                        <a:rPr lang="en-US" sz="1200"/>
                        <a:t>Developed a benchmark for real-time digital data center control with MARL.</a:t>
                      </a:r>
                    </a:p>
                  </a:txBody>
                  <a:tcPr marL="46291" marR="46291" marT="23145" marB="23145" anchor="ctr">
                    <a:lnL>
                      <a:noFill/>
                    </a:lnL>
                    <a:lnR>
                      <a:noFill/>
                    </a:lnR>
                    <a:lnT>
                      <a:noFill/>
                    </a:lnT>
                    <a:lnB>
                      <a:noFill/>
                    </a:lnB>
                    <a:noFill/>
                  </a:tcPr>
                </a:tc>
                <a:extLst>
                  <a:ext uri="{0D108BD9-81ED-4DB2-BD59-A6C34878D82A}">
                    <a16:rowId xmlns:a16="http://schemas.microsoft.com/office/drawing/2014/main" val="3176180230"/>
                  </a:ext>
                </a:extLst>
              </a:tr>
              <a:tr h="941901">
                <a:tc>
                  <a:txBody>
                    <a:bodyPr/>
                    <a:lstStyle/>
                    <a:p>
                      <a:r>
                        <a:rPr lang="en-IN" sz="1200"/>
                        <a:t>5</a:t>
                      </a:r>
                    </a:p>
                  </a:txBody>
                  <a:tcPr marL="46291" marR="46291" marT="23145" marB="23145" anchor="ctr">
                    <a:lnL>
                      <a:noFill/>
                    </a:lnL>
                    <a:lnR>
                      <a:noFill/>
                    </a:lnR>
                    <a:lnT>
                      <a:noFill/>
                    </a:lnT>
                    <a:lnB>
                      <a:noFill/>
                    </a:lnB>
                    <a:noFill/>
                  </a:tcPr>
                </a:tc>
                <a:tc>
                  <a:txBody>
                    <a:bodyPr/>
                    <a:lstStyle/>
                    <a:p>
                      <a:r>
                        <a:rPr lang="en-US" sz="1200" dirty="0"/>
                        <a:t>Multi-agent reinforcement learning for sustainable data centers in non-stationary environments</a:t>
                      </a:r>
                    </a:p>
                  </a:txBody>
                  <a:tcPr marL="46291" marR="46291" marT="23145" marB="23145" anchor="ctr">
                    <a:lnL>
                      <a:noFill/>
                    </a:lnL>
                    <a:lnR>
                      <a:noFill/>
                    </a:lnR>
                    <a:lnT>
                      <a:noFill/>
                    </a:lnT>
                    <a:lnB>
                      <a:noFill/>
                    </a:lnB>
                    <a:noFill/>
                  </a:tcPr>
                </a:tc>
                <a:tc>
                  <a:txBody>
                    <a:bodyPr/>
                    <a:lstStyle/>
                    <a:p>
                      <a:r>
                        <a:rPr lang="en-IN" sz="1200" dirty="0"/>
                        <a:t>Multi-agent Reinforcement Learning (MARL)</a:t>
                      </a:r>
                    </a:p>
                  </a:txBody>
                  <a:tcPr marL="46291" marR="46291" marT="23145" marB="23145" anchor="ctr">
                    <a:lnL>
                      <a:noFill/>
                    </a:lnL>
                    <a:lnR>
                      <a:noFill/>
                    </a:lnR>
                    <a:lnT>
                      <a:noFill/>
                    </a:lnT>
                    <a:lnB>
                      <a:noFill/>
                    </a:lnB>
                    <a:noFill/>
                  </a:tcPr>
                </a:tc>
                <a:tc>
                  <a:txBody>
                    <a:bodyPr/>
                    <a:lstStyle/>
                    <a:p>
                      <a:r>
                        <a:rPr lang="en-US" sz="1200"/>
                        <a:t>MARL adapted to dynamic environments for better sustainability in data centers.</a:t>
                      </a:r>
                    </a:p>
                  </a:txBody>
                  <a:tcPr marL="46291" marR="46291" marT="23145" marB="23145" anchor="ctr">
                    <a:lnL>
                      <a:noFill/>
                    </a:lnL>
                    <a:lnR>
                      <a:noFill/>
                    </a:lnR>
                    <a:lnT>
                      <a:noFill/>
                    </a:lnT>
                    <a:lnB>
                      <a:noFill/>
                    </a:lnB>
                    <a:noFill/>
                  </a:tcPr>
                </a:tc>
                <a:extLst>
                  <a:ext uri="{0D108BD9-81ED-4DB2-BD59-A6C34878D82A}">
                    <a16:rowId xmlns:a16="http://schemas.microsoft.com/office/drawing/2014/main" val="3380493912"/>
                  </a:ext>
                </a:extLst>
              </a:tr>
              <a:tr h="765296">
                <a:tc>
                  <a:txBody>
                    <a:bodyPr/>
                    <a:lstStyle/>
                    <a:p>
                      <a:r>
                        <a:rPr lang="en-IN" sz="1200"/>
                        <a:t>6</a:t>
                      </a:r>
                    </a:p>
                  </a:txBody>
                  <a:tcPr marL="46291" marR="46291" marT="23145" marB="23145" anchor="ctr">
                    <a:lnL>
                      <a:noFill/>
                    </a:lnL>
                    <a:lnR>
                      <a:noFill/>
                    </a:lnR>
                    <a:lnT>
                      <a:noFill/>
                    </a:lnT>
                    <a:lnB>
                      <a:noFill/>
                    </a:lnB>
                    <a:noFill/>
                  </a:tcPr>
                </a:tc>
                <a:tc>
                  <a:txBody>
                    <a:bodyPr/>
                    <a:lstStyle/>
                    <a:p>
                      <a:r>
                        <a:rPr lang="en-US" sz="1200"/>
                        <a:t>Real-time carbon-aware management of digital data centers with reinforcement learning</a:t>
                      </a:r>
                    </a:p>
                  </a:txBody>
                  <a:tcPr marL="46291" marR="46291" marT="23145" marB="23145" anchor="ctr">
                    <a:lnL>
                      <a:noFill/>
                    </a:lnL>
                    <a:lnR>
                      <a:noFill/>
                    </a:lnR>
                    <a:lnT>
                      <a:noFill/>
                    </a:lnT>
                    <a:lnB>
                      <a:noFill/>
                    </a:lnB>
                    <a:noFill/>
                  </a:tcPr>
                </a:tc>
                <a:tc>
                  <a:txBody>
                    <a:bodyPr/>
                    <a:lstStyle/>
                    <a:p>
                      <a:r>
                        <a:rPr lang="en-IN" sz="1200" dirty="0"/>
                        <a:t>Reinforcement Learning</a:t>
                      </a:r>
                    </a:p>
                  </a:txBody>
                  <a:tcPr marL="46291" marR="46291" marT="23145" marB="23145" anchor="ctr">
                    <a:lnL>
                      <a:noFill/>
                    </a:lnL>
                    <a:lnR>
                      <a:noFill/>
                    </a:lnR>
                    <a:lnT>
                      <a:noFill/>
                    </a:lnT>
                    <a:lnB>
                      <a:noFill/>
                    </a:lnB>
                    <a:noFill/>
                  </a:tcPr>
                </a:tc>
                <a:tc>
                  <a:txBody>
                    <a:bodyPr/>
                    <a:lstStyle/>
                    <a:p>
                      <a:r>
                        <a:rPr lang="en-US" sz="1200" dirty="0"/>
                        <a:t>Enabled real-time carbon-aware decisions to reduce emissions in digital data centers.</a:t>
                      </a:r>
                    </a:p>
                  </a:txBody>
                  <a:tcPr marL="46291" marR="46291" marT="23145" marB="23145" anchor="ctr">
                    <a:lnL>
                      <a:noFill/>
                    </a:lnL>
                    <a:lnR>
                      <a:noFill/>
                    </a:lnR>
                    <a:lnT>
                      <a:noFill/>
                    </a:lnT>
                    <a:lnB>
                      <a:noFill/>
                    </a:lnB>
                    <a:noFill/>
                  </a:tcPr>
                </a:tc>
                <a:extLst>
                  <a:ext uri="{0D108BD9-81ED-4DB2-BD59-A6C34878D82A}">
                    <a16:rowId xmlns:a16="http://schemas.microsoft.com/office/drawing/2014/main" val="3812109629"/>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9894-F345-CA40-ABC6-F7E3EF53138C}"/>
              </a:ext>
            </a:extLst>
          </p:cNvPr>
          <p:cNvSpPr>
            <a:spLocks noGrp="1"/>
          </p:cNvSpPr>
          <p:nvPr>
            <p:ph type="title"/>
          </p:nvPr>
        </p:nvSpPr>
        <p:spPr>
          <a:xfrm>
            <a:off x="376084" y="-72848"/>
            <a:ext cx="10515600" cy="1325563"/>
          </a:xfrm>
        </p:spPr>
        <p:txBody>
          <a:bodyPr/>
          <a:lstStyle/>
          <a:p>
            <a:r>
              <a:rPr lang="en-US" sz="5400" dirty="0">
                <a:latin typeface="Algerian" panose="04020705040A02060702" pitchFamily="82" charset="0"/>
              </a:rPr>
              <a:t>METHODOLOGY:</a:t>
            </a:r>
            <a:endParaRPr lang="en-IN" sz="5400" dirty="0">
              <a:latin typeface="Algerian" panose="04020705040A02060702" pitchFamily="82" charset="0"/>
            </a:endParaRPr>
          </a:p>
        </p:txBody>
      </p:sp>
      <p:sp>
        <p:nvSpPr>
          <p:cNvPr id="4" name="TextBox 3">
            <a:extLst>
              <a:ext uri="{FF2B5EF4-FFF2-40B4-BE49-F238E27FC236}">
                <a16:creationId xmlns:a16="http://schemas.microsoft.com/office/drawing/2014/main" id="{E47BB433-90C0-BEF2-3C63-B2B3B06F45EA}"/>
              </a:ext>
            </a:extLst>
          </p:cNvPr>
          <p:cNvSpPr txBox="1"/>
          <p:nvPr/>
        </p:nvSpPr>
        <p:spPr>
          <a:xfrm>
            <a:off x="412954" y="1947780"/>
            <a:ext cx="11366091" cy="1631216"/>
          </a:xfrm>
          <a:prstGeom prst="rect">
            <a:avLst/>
          </a:prstGeom>
          <a:noFill/>
        </p:spPr>
        <p:txBody>
          <a:bodyPr wrap="square">
            <a:spAutoFit/>
          </a:bodyPr>
          <a:lstStyle/>
          <a:p>
            <a:r>
              <a:rPr lang="en-IN" sz="2000" dirty="0">
                <a:latin typeface="+mj-lt"/>
              </a:rPr>
              <a:t>1. Library Setup and Dataset Preparation Essential libraries for machine learning, reinforcement learning, and data visualization are imported .The ASHRAE dataset is loaded if available. If not, default energy and carbon values from the ASHRAE baseline are used.  Baseline energy consumption and carbon emissions are calculated from the dataset for performance comparison later.</a:t>
            </a:r>
          </a:p>
        </p:txBody>
      </p:sp>
      <p:sp>
        <p:nvSpPr>
          <p:cNvPr id="6" name="TextBox 5">
            <a:extLst>
              <a:ext uri="{FF2B5EF4-FFF2-40B4-BE49-F238E27FC236}">
                <a16:creationId xmlns:a16="http://schemas.microsoft.com/office/drawing/2014/main" id="{9B95D890-4B7D-0240-B7CC-9A377AD0613B}"/>
              </a:ext>
            </a:extLst>
          </p:cNvPr>
          <p:cNvSpPr txBox="1"/>
          <p:nvPr/>
        </p:nvSpPr>
        <p:spPr>
          <a:xfrm>
            <a:off x="376084" y="3947622"/>
            <a:ext cx="11366090" cy="1938992"/>
          </a:xfrm>
          <a:prstGeom prst="rect">
            <a:avLst/>
          </a:prstGeom>
          <a:noFill/>
        </p:spPr>
        <p:txBody>
          <a:bodyPr wrap="square">
            <a:spAutoFit/>
          </a:bodyPr>
          <a:lstStyle/>
          <a:p>
            <a:r>
              <a:rPr lang="en-IN" sz="2000" dirty="0">
                <a:latin typeface="+mj-lt"/>
              </a:rPr>
              <a:t>2. Environment Definition (Digital Twin)A custom simulation environment representing a data </a:t>
            </a:r>
            <a:r>
              <a:rPr lang="en-IN" sz="2000" dirty="0" err="1">
                <a:latin typeface="+mj-lt"/>
              </a:rPr>
              <a:t>center</a:t>
            </a:r>
            <a:r>
              <a:rPr lang="en-IN" sz="2000" dirty="0">
                <a:latin typeface="+mj-lt"/>
              </a:rPr>
              <a:t> is defined . The state space includes temperature, server load, and carbon intensity . The action space allows control over HVAC adjustments and server load shifts . The environment simulates energy consumption and carbon emissions based on current conditions and agent actions . A reward function penalizes high energy use, high emissions, and unsafe temperature ranges to guide the agent toward optimal </a:t>
            </a:r>
            <a:r>
              <a:rPr lang="en-IN" sz="2000" dirty="0" err="1">
                <a:latin typeface="+mj-lt"/>
              </a:rPr>
              <a:t>behavior</a:t>
            </a:r>
            <a:endParaRPr lang="en-IN" sz="2000" dirty="0">
              <a:latin typeface="+mj-lt"/>
            </a:endParaRPr>
          </a:p>
        </p:txBody>
      </p:sp>
    </p:spTree>
    <p:extLst>
      <p:ext uri="{BB962C8B-B14F-4D97-AF65-F5344CB8AC3E}">
        <p14:creationId xmlns:p14="http://schemas.microsoft.com/office/powerpoint/2010/main" val="196068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150C5A-E3E3-F1EC-DDE6-E27F0B77076E}"/>
              </a:ext>
            </a:extLst>
          </p:cNvPr>
          <p:cNvSpPr txBox="1"/>
          <p:nvPr/>
        </p:nvSpPr>
        <p:spPr>
          <a:xfrm>
            <a:off x="1179870" y="1226940"/>
            <a:ext cx="9655277" cy="1323439"/>
          </a:xfrm>
          <a:prstGeom prst="rect">
            <a:avLst/>
          </a:prstGeom>
          <a:noFill/>
        </p:spPr>
        <p:txBody>
          <a:bodyPr wrap="square">
            <a:spAutoFit/>
          </a:bodyPr>
          <a:lstStyle/>
          <a:p>
            <a:r>
              <a:rPr lang="en-IN" sz="2000" dirty="0">
                <a:latin typeface="+mj-lt"/>
              </a:rPr>
              <a:t>3. Model Architecture: Actor and Critic Networks . The Actor network is responsible for selecting actions based on the current state . The Critic network evaluates the quality (Q-value) of the state-action pairs . Both networks are built using simple neural layers with </a:t>
            </a:r>
            <a:r>
              <a:rPr lang="en-IN" sz="2000" dirty="0" err="1">
                <a:latin typeface="+mj-lt"/>
              </a:rPr>
              <a:t>ReLU</a:t>
            </a:r>
            <a:r>
              <a:rPr lang="en-IN" sz="2000" dirty="0">
                <a:latin typeface="+mj-lt"/>
              </a:rPr>
              <a:t> activations and are optimized using Adam optimizers.</a:t>
            </a:r>
          </a:p>
        </p:txBody>
      </p:sp>
      <p:sp>
        <p:nvSpPr>
          <p:cNvPr id="5" name="TextBox 4">
            <a:extLst>
              <a:ext uri="{FF2B5EF4-FFF2-40B4-BE49-F238E27FC236}">
                <a16:creationId xmlns:a16="http://schemas.microsoft.com/office/drawing/2014/main" id="{98641671-EE47-C809-006F-537A954C6419}"/>
              </a:ext>
            </a:extLst>
          </p:cNvPr>
          <p:cNvSpPr txBox="1"/>
          <p:nvPr/>
        </p:nvSpPr>
        <p:spPr>
          <a:xfrm>
            <a:off x="1179870" y="3438331"/>
            <a:ext cx="9773266" cy="1631216"/>
          </a:xfrm>
          <a:prstGeom prst="rect">
            <a:avLst/>
          </a:prstGeom>
          <a:noFill/>
        </p:spPr>
        <p:txBody>
          <a:bodyPr wrap="square">
            <a:spAutoFit/>
          </a:bodyPr>
          <a:lstStyle/>
          <a:p>
            <a:r>
              <a:rPr lang="en-IN" sz="2000" dirty="0">
                <a:latin typeface="+mj-lt"/>
              </a:rPr>
              <a:t>4. MADDPG Agent Setup . The agent contains the actor and critic models, optimizers, and a replay memory buffer . It can take actions, store experience tuples (state, action, reward, next state, done), and update its models through training . The learning process uses sampled batches from the replay memory and updates both actor and critic based on Bellman equation principles.</a:t>
            </a:r>
          </a:p>
        </p:txBody>
      </p:sp>
    </p:spTree>
    <p:extLst>
      <p:ext uri="{BB962C8B-B14F-4D97-AF65-F5344CB8AC3E}">
        <p14:creationId xmlns:p14="http://schemas.microsoft.com/office/powerpoint/2010/main" val="224275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1521E-BAD4-73A3-84EC-3801998E22E3}"/>
              </a:ext>
            </a:extLst>
          </p:cNvPr>
          <p:cNvSpPr txBox="1"/>
          <p:nvPr/>
        </p:nvSpPr>
        <p:spPr>
          <a:xfrm>
            <a:off x="1278194" y="959774"/>
            <a:ext cx="10215716" cy="1938992"/>
          </a:xfrm>
          <a:prstGeom prst="rect">
            <a:avLst/>
          </a:prstGeom>
          <a:noFill/>
        </p:spPr>
        <p:txBody>
          <a:bodyPr wrap="square">
            <a:spAutoFit/>
          </a:bodyPr>
          <a:lstStyle/>
          <a:p>
            <a:r>
              <a:rPr lang="en-IN" sz="2000" dirty="0">
                <a:latin typeface="+mj-lt"/>
              </a:rPr>
              <a:t>5. Training the Agent . The MADDPG agent is trained for multiple episodes . In each episode, the agent interacts with the environment step-by-step . For every step . The agent observes the current state and takes an action . The environment returns the next state, reward, and info (energy and carbon usage).The agent stores the transition and learns from a mini-batch if enough data is available . Energy and carbon emissions are logged for each episode.</a:t>
            </a:r>
          </a:p>
        </p:txBody>
      </p:sp>
      <p:sp>
        <p:nvSpPr>
          <p:cNvPr id="5" name="TextBox 4">
            <a:extLst>
              <a:ext uri="{FF2B5EF4-FFF2-40B4-BE49-F238E27FC236}">
                <a16:creationId xmlns:a16="http://schemas.microsoft.com/office/drawing/2014/main" id="{54FEE42B-0F9B-081C-1148-AE7BB0D938B9}"/>
              </a:ext>
            </a:extLst>
          </p:cNvPr>
          <p:cNvSpPr txBox="1"/>
          <p:nvPr/>
        </p:nvSpPr>
        <p:spPr>
          <a:xfrm>
            <a:off x="1278194" y="3704669"/>
            <a:ext cx="9655278" cy="1631216"/>
          </a:xfrm>
          <a:prstGeom prst="rect">
            <a:avLst/>
          </a:prstGeom>
          <a:noFill/>
        </p:spPr>
        <p:txBody>
          <a:bodyPr wrap="square">
            <a:spAutoFit/>
          </a:bodyPr>
          <a:lstStyle/>
          <a:p>
            <a:r>
              <a:rPr lang="en-IN" sz="2000" dirty="0">
                <a:latin typeface="+mj-lt"/>
              </a:rPr>
              <a:t>6. Evaluation and Comparison . After training, the system compares the trained MADDPG agent’s performance with . A PPO-based single-agent controller (from paper values).The ASHRAE baseline . Key metrics: total energy consumption and carbon emissions . Carbon reduction percentages are calculated to show the effectiveness of the controller.</a:t>
            </a:r>
          </a:p>
        </p:txBody>
      </p:sp>
    </p:spTree>
    <p:extLst>
      <p:ext uri="{BB962C8B-B14F-4D97-AF65-F5344CB8AC3E}">
        <p14:creationId xmlns:p14="http://schemas.microsoft.com/office/powerpoint/2010/main" val="276081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2AC4AB-F2F4-43C9-09E3-DB4F126A7458}"/>
              </a:ext>
            </a:extLst>
          </p:cNvPr>
          <p:cNvSpPr/>
          <p:nvPr/>
        </p:nvSpPr>
        <p:spPr>
          <a:xfrm>
            <a:off x="52358" y="125813"/>
            <a:ext cx="604364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Algerian" panose="04020705040A02060702" pitchFamily="82" charset="0"/>
              </a:rPr>
              <a:t>IMPLEMENTATION:</a:t>
            </a:r>
            <a:endPar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B5E7644D-4211-A1E0-3D6D-849247CB6C41}"/>
              </a:ext>
            </a:extLst>
          </p:cNvPr>
          <p:cNvSpPr txBox="1"/>
          <p:nvPr/>
        </p:nvSpPr>
        <p:spPr>
          <a:xfrm>
            <a:off x="597477" y="1049143"/>
            <a:ext cx="6946322" cy="2677656"/>
          </a:xfrm>
          <a:prstGeom prst="rect">
            <a:avLst/>
          </a:prstGeom>
          <a:noFill/>
        </p:spPr>
        <p:txBody>
          <a:bodyPr wrap="square">
            <a:spAutoFit/>
          </a:bodyPr>
          <a:lstStyle/>
          <a:p>
            <a:r>
              <a:rPr lang="en-IN" sz="2400" dirty="0">
                <a:latin typeface="+mj-lt"/>
              </a:rPr>
              <a:t>Tools &amp; Platforms:</a:t>
            </a:r>
          </a:p>
          <a:p>
            <a:endParaRPr lang="en-IN" sz="2400" dirty="0">
              <a:latin typeface="+mj-lt"/>
            </a:endParaRPr>
          </a:p>
          <a:p>
            <a:r>
              <a:rPr lang="en-IN" sz="2000" dirty="0">
                <a:latin typeface="Abadi" panose="020B0604020104020204" pitchFamily="34" charset="0"/>
              </a:rPr>
              <a:t>Google </a:t>
            </a:r>
            <a:r>
              <a:rPr lang="en-IN" sz="2000" dirty="0" err="1">
                <a:latin typeface="Abadi" panose="020B0604020104020204" pitchFamily="34" charset="0"/>
              </a:rPr>
              <a:t>Colab</a:t>
            </a:r>
            <a:r>
              <a:rPr lang="en-IN" sz="2000" dirty="0">
                <a:latin typeface="Abadi" panose="020B0604020104020204" pitchFamily="34" charset="0"/>
              </a:rPr>
              <a:t> (T4 GPU) – For model development and training</a:t>
            </a:r>
          </a:p>
          <a:p>
            <a:endParaRPr lang="en-IN" sz="2000" dirty="0">
              <a:latin typeface="Abadi" panose="020B0604020104020204" pitchFamily="34" charset="0"/>
            </a:endParaRPr>
          </a:p>
          <a:p>
            <a:r>
              <a:rPr lang="en-IN" sz="2000" dirty="0">
                <a:latin typeface="Abadi" panose="020B0604020104020204" pitchFamily="34" charset="0"/>
              </a:rPr>
              <a:t>PyCharm – For local code testing and environment building</a:t>
            </a:r>
          </a:p>
          <a:p>
            <a:endParaRPr lang="en-IN" sz="2000" dirty="0">
              <a:latin typeface="Abadi" panose="020B0604020104020204" pitchFamily="34" charset="0"/>
            </a:endParaRPr>
          </a:p>
          <a:p>
            <a:r>
              <a:rPr lang="en-IN" sz="2000" dirty="0">
                <a:latin typeface="Abadi" panose="020B0604020104020204" pitchFamily="34" charset="0"/>
              </a:rPr>
              <a:t>Kaggle API – For accessing and downloading the ASHRAE dataset</a:t>
            </a:r>
          </a:p>
        </p:txBody>
      </p:sp>
      <p:sp>
        <p:nvSpPr>
          <p:cNvPr id="6" name="TextBox 5">
            <a:extLst>
              <a:ext uri="{FF2B5EF4-FFF2-40B4-BE49-F238E27FC236}">
                <a16:creationId xmlns:a16="http://schemas.microsoft.com/office/drawing/2014/main" id="{50A185D1-49D8-CD9C-E60E-C42108F256B6}"/>
              </a:ext>
            </a:extLst>
          </p:cNvPr>
          <p:cNvSpPr txBox="1"/>
          <p:nvPr/>
        </p:nvSpPr>
        <p:spPr>
          <a:xfrm>
            <a:off x="514350" y="3839087"/>
            <a:ext cx="9949296" cy="2893100"/>
          </a:xfrm>
          <a:prstGeom prst="rect">
            <a:avLst/>
          </a:prstGeom>
          <a:noFill/>
        </p:spPr>
        <p:txBody>
          <a:bodyPr wrap="square">
            <a:spAutoFit/>
          </a:bodyPr>
          <a:lstStyle/>
          <a:p>
            <a:r>
              <a:rPr lang="en-IN" sz="2400" dirty="0">
                <a:latin typeface="+mj-lt"/>
              </a:rPr>
              <a:t>Main Libraries</a:t>
            </a:r>
            <a:r>
              <a:rPr lang="en-IN" sz="2400" dirty="0"/>
              <a:t>:</a:t>
            </a:r>
          </a:p>
          <a:p>
            <a:endParaRPr lang="en-IN" dirty="0"/>
          </a:p>
          <a:p>
            <a:r>
              <a:rPr lang="en-IN" sz="2000" dirty="0">
                <a:latin typeface="Abadi" panose="020B0604020104020204" pitchFamily="34" charset="0"/>
              </a:rPr>
              <a:t>Gymnasium – For simulating the digital twin environment</a:t>
            </a:r>
          </a:p>
          <a:p>
            <a:endParaRPr lang="en-IN" sz="2000" dirty="0">
              <a:latin typeface="Abadi" panose="020B0604020104020204" pitchFamily="34" charset="0"/>
            </a:endParaRPr>
          </a:p>
          <a:p>
            <a:r>
              <a:rPr lang="en-IN" sz="2000" dirty="0" err="1">
                <a:latin typeface="Abadi" panose="020B0604020104020204" pitchFamily="34" charset="0"/>
              </a:rPr>
              <a:t>PyTorch</a:t>
            </a:r>
            <a:r>
              <a:rPr lang="en-IN" sz="2000" dirty="0">
                <a:latin typeface="Abadi" panose="020B0604020104020204" pitchFamily="34" charset="0"/>
              </a:rPr>
              <a:t> – For building and training the MADDPG agent</a:t>
            </a:r>
          </a:p>
          <a:p>
            <a:endParaRPr lang="en-IN" sz="2000" dirty="0">
              <a:latin typeface="Abadi" panose="020B0604020104020204" pitchFamily="34" charset="0"/>
            </a:endParaRPr>
          </a:p>
          <a:p>
            <a:r>
              <a:rPr lang="en-IN" sz="2000" dirty="0">
                <a:latin typeface="Abadi" panose="020B0604020104020204" pitchFamily="34" charset="0"/>
              </a:rPr>
              <a:t>Pandas &amp; NumPy – For data preprocessing and manipulation</a:t>
            </a:r>
          </a:p>
          <a:p>
            <a:endParaRPr lang="en-IN" sz="2000" dirty="0">
              <a:latin typeface="Abadi" panose="020B0604020104020204" pitchFamily="34" charset="0"/>
            </a:endParaRPr>
          </a:p>
          <a:p>
            <a:r>
              <a:rPr lang="en-IN" sz="2000" dirty="0">
                <a:latin typeface="Abadi" panose="020B0604020104020204" pitchFamily="34" charset="0"/>
              </a:rPr>
              <a:t>Matplotlib – For visualizing training metrics and simulation results</a:t>
            </a:r>
          </a:p>
        </p:txBody>
      </p:sp>
    </p:spTree>
    <p:extLst>
      <p:ext uri="{BB962C8B-B14F-4D97-AF65-F5344CB8AC3E}">
        <p14:creationId xmlns:p14="http://schemas.microsoft.com/office/powerpoint/2010/main" val="98437562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49358-775F-4CF9-9AE6-33A7901637EF}">
  <ds:schemaRefs>
    <ds:schemaRef ds:uri="16c05727-aa75-4e4a-9b5f-8a80a1165891"/>
    <ds:schemaRef ds:uri="http://schemas.microsoft.com/sharepoint/v3"/>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terms/"/>
    <ds:schemaRef ds:uri="http://purl.org/dc/dcmitype/"/>
    <ds:schemaRef ds:uri="http://schemas.microsoft.com/office/infopath/2007/PartnerControls"/>
    <ds:schemaRef ds:uri="230e9df3-be65-4c73-a93b-d1236ebd677e"/>
    <ds:schemaRef ds:uri="71af3243-3dd4-4a8d-8c0d-dd76da1f02a5"/>
    <ds:schemaRef ds:uri="http://www.w3.org/XML/1998/namespace"/>
  </ds:schemaRefs>
</ds:datastoreItem>
</file>

<file path=customXml/itemProps3.xml><?xml version="1.0" encoding="utf-8"?>
<ds:datastoreItem xmlns:ds="http://schemas.openxmlformats.org/officeDocument/2006/customXml" ds:itemID="{FB2D96AF-4C9E-4DD0-A165-CD22BB87D0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Business plan presentation</Template>
  <TotalTime>1239</TotalTime>
  <Words>1291</Words>
  <Application>Microsoft Office PowerPoint</Application>
  <PresentationFormat>Widescreen</PresentationFormat>
  <Paragraphs>121</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Abadi</vt:lpstr>
      <vt:lpstr>Algerian</vt:lpstr>
      <vt:lpstr>Aptos</vt:lpstr>
      <vt:lpstr>Arial</vt:lpstr>
      <vt:lpstr>Arial Black</vt:lpstr>
      <vt:lpstr>Calibri</vt:lpstr>
      <vt:lpstr>Quire Sans Pro Light</vt:lpstr>
      <vt:lpstr>Times New Roman</vt:lpstr>
      <vt:lpstr>Tisa Offc Serif Pro</vt:lpstr>
      <vt:lpstr>Custom</vt:lpstr>
      <vt:lpstr>Data Centre Digital Twins with Reinforcement Learning</vt:lpstr>
      <vt:lpstr>Agenda:</vt:lpstr>
      <vt:lpstr>PowerPoint Presentation</vt:lpstr>
      <vt:lpstr>PowerPoint Presentation</vt:lpstr>
      <vt:lpstr>Literature Review:</vt:lpstr>
      <vt:lpstr>METHODOLOGY:</vt:lpstr>
      <vt:lpstr>PowerPoint Presentation</vt:lpstr>
      <vt:lpstr>PowerPoint Presentation</vt:lpstr>
      <vt:lpstr>PowerPoint Presentation</vt:lpstr>
      <vt:lpstr>PowerPoint Presentation</vt:lpstr>
      <vt:lpstr>RESULTS &amp; ANALYSIS :</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thamminivarun@hotmail.com</dc:creator>
  <cp:lastModifiedBy>thamminivarun@hotmail.com</cp:lastModifiedBy>
  <cp:revision>8</cp:revision>
  <dcterms:created xsi:type="dcterms:W3CDTF">2025-04-15T16:21:55Z</dcterms:created>
  <dcterms:modified xsi:type="dcterms:W3CDTF">2025-04-17T03:14:46Z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